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32" r:id="rId1"/>
  </p:sldMasterIdLst>
  <p:notesMasterIdLst>
    <p:notesMasterId r:id="rId27"/>
  </p:notesMasterIdLst>
  <p:sldIdLst>
    <p:sldId id="302" r:id="rId2"/>
    <p:sldId id="368" r:id="rId3"/>
    <p:sldId id="369" r:id="rId4"/>
    <p:sldId id="370" r:id="rId5"/>
    <p:sldId id="337" r:id="rId6"/>
    <p:sldId id="354" r:id="rId7"/>
    <p:sldId id="355" r:id="rId8"/>
    <p:sldId id="365" r:id="rId9"/>
    <p:sldId id="338" r:id="rId10"/>
    <p:sldId id="311" r:id="rId11"/>
    <p:sldId id="340" r:id="rId12"/>
    <p:sldId id="378" r:id="rId13"/>
    <p:sldId id="344" r:id="rId14"/>
    <p:sldId id="387" r:id="rId15"/>
    <p:sldId id="388" r:id="rId16"/>
    <p:sldId id="346" r:id="rId17"/>
    <p:sldId id="391" r:id="rId18"/>
    <p:sldId id="352" r:id="rId19"/>
    <p:sldId id="386" r:id="rId20"/>
    <p:sldId id="379" r:id="rId21"/>
    <p:sldId id="380" r:id="rId22"/>
    <p:sldId id="385" r:id="rId23"/>
    <p:sldId id="384" r:id="rId24"/>
    <p:sldId id="383" r:id="rId25"/>
    <p:sldId id="367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286"/>
    <a:srgbClr val="FF9999"/>
    <a:srgbClr val="FF0066"/>
    <a:srgbClr val="A50021"/>
    <a:srgbClr val="000000"/>
    <a:srgbClr val="CCB5D9"/>
    <a:srgbClr val="934103"/>
    <a:srgbClr val="059513"/>
    <a:srgbClr val="077C93"/>
    <a:srgbClr val="C2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277" autoAdjust="0"/>
  </p:normalViewPr>
  <p:slideViewPr>
    <p:cSldViewPr>
      <p:cViewPr varScale="1">
        <p:scale>
          <a:sx n="86" d="100"/>
          <a:sy n="86" d="100"/>
        </p:scale>
        <p:origin x="5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44313056425075E-3"/>
          <c:y val="3.5839774025069079E-3"/>
          <c:w val="0.98604841273134203"/>
          <c:h val="0.800205155531415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059513"/>
            </a:solidFill>
          </c:spPr>
          <c:dPt>
            <c:idx val="0"/>
            <c:bubble3D val="0"/>
            <c:explosion val="18"/>
            <c:spPr>
              <a:solidFill>
                <a:srgbClr val="FF0066"/>
              </a:solidFill>
            </c:spPr>
          </c:dPt>
          <c:dPt>
            <c:idx val="1"/>
            <c:bubble3D val="0"/>
            <c:explosion val="17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9.9549463206619074E-2"/>
                  <c:y val="-5.750801351290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533403810788945E-3"/>
                  <c:y val="-9.2020982579439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01046497632788E-3"/>
                  <c:y val="2.700471552543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829 743 тыс.руб.</c:v>
                </c:pt>
                <c:pt idx="1">
                  <c:v>Неналоговые доходы 177 115 тыс.руб.</c:v>
                </c:pt>
                <c:pt idx="2">
                  <c:v>Безвозмездные поступления 711 945 тыс.руб.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48.3</c:v>
                </c:pt>
                <c:pt idx="1">
                  <c:v>10.3</c:v>
                </c:pt>
                <c:pt idx="2">
                  <c:v>41.4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1">
            <a:lumMod val="95000"/>
          </a:schemeClr>
        </a:solidFill>
      </c:spPr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373750377345289"/>
          <c:w val="0.97373498445108508"/>
          <c:h val="0.18626249622654709"/>
        </c:manualLayout>
      </c:layout>
      <c:overlay val="0"/>
      <c:spPr>
        <a:solidFill>
          <a:schemeClr val="tx1">
            <a:lumMod val="95000"/>
          </a:schemeClr>
        </a:solidFill>
      </c:spPr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407560799249719"/>
          <c:y val="9.878206262404314E-2"/>
          <c:w val="0.50992182634001759"/>
          <c:h val="0.821294376070697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4.2162360277699529E-3"/>
                  <c:y val="4.168515693312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738815576303026E-3"/>
                  <c:y val="-2.1430109418613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069767441860465E-3"/>
                  <c:y val="6.429144916976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069767441860465E-3"/>
                  <c:y val="1.285828983395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775636330342432E-3"/>
                  <c:y val="8.5721932226350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604651162790697E-3"/>
                  <c:y val="1.500133813961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8665537447353967E-3"/>
                  <c:y val="1.071524152829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94401208569859E-3"/>
                  <c:y val="1.714438644527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 на окружающую среду  </c:v>
                </c:pt>
                <c:pt idx="7">
                  <c:v>Доходы от продажи </c:v>
                </c:pt>
                <c:pt idx="8">
                  <c:v>Штрафы 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306399</c:v>
                </c:pt>
                <c:pt idx="1">
                  <c:v>4072</c:v>
                </c:pt>
                <c:pt idx="2">
                  <c:v>176662</c:v>
                </c:pt>
                <c:pt idx="3">
                  <c:v>340244</c:v>
                </c:pt>
                <c:pt idx="4">
                  <c:v>2353</c:v>
                </c:pt>
                <c:pt idx="5">
                  <c:v>147587</c:v>
                </c:pt>
                <c:pt idx="6">
                  <c:v>200</c:v>
                </c:pt>
                <c:pt idx="7">
                  <c:v>4674</c:v>
                </c:pt>
                <c:pt idx="8">
                  <c:v>1373</c:v>
                </c:pt>
                <c:pt idx="9">
                  <c:v>23272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43176204581953E-3"/>
                  <c:y val="-1.500140482261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426473270171246E-3"/>
                  <c:y val="-1.9287426706334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447721179624665E-2"/>
                  <c:y val="-4.2860966113175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2181739470697495E-3"/>
                  <c:y val="-6.429144916976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8.7095946815237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412955233711101E-3"/>
                  <c:y val="-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 на окружающую среду  </c:v>
                </c:pt>
                <c:pt idx="7">
                  <c:v>Доходы от продажи </c:v>
                </c:pt>
                <c:pt idx="8">
                  <c:v>Штрафы 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262927</c:v>
                </c:pt>
                <c:pt idx="1">
                  <c:v>3556</c:v>
                </c:pt>
                <c:pt idx="2">
                  <c:v>149776</c:v>
                </c:pt>
                <c:pt idx="3">
                  <c:v>264472</c:v>
                </c:pt>
                <c:pt idx="4">
                  <c:v>2710</c:v>
                </c:pt>
                <c:pt idx="5">
                  <c:v>154544</c:v>
                </c:pt>
                <c:pt idx="6">
                  <c:v>100</c:v>
                </c:pt>
                <c:pt idx="7">
                  <c:v>1983</c:v>
                </c:pt>
                <c:pt idx="8">
                  <c:v>1910</c:v>
                </c:pt>
                <c:pt idx="9">
                  <c:v>233783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49863528"/>
        <c:axId val="128350208"/>
      </c:barChart>
      <c:catAx>
        <c:axId val="149863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mbria" panose="02040503050406030204" pitchFamily="18" charset="0"/>
              </a:defRPr>
            </a:pPr>
            <a:endParaRPr lang="ru-RU"/>
          </a:p>
        </c:txPr>
        <c:crossAx val="128350208"/>
        <c:crosses val="autoZero"/>
        <c:auto val="1"/>
        <c:lblAlgn val="ctr"/>
        <c:lblOffset val="100"/>
        <c:noMultiLvlLbl val="0"/>
      </c:catAx>
      <c:valAx>
        <c:axId val="128350208"/>
        <c:scaling>
          <c:logBase val="10"/>
          <c:orientation val="minMax"/>
          <c:max val="1000000"/>
          <c:min val="100"/>
        </c:scaling>
        <c:delete val="0"/>
        <c:axPos val="b"/>
        <c:numFmt formatCode="#,##0" sourceLinked="1"/>
        <c:majorTickMark val="none"/>
        <c:minorTickMark val="none"/>
        <c:tickLblPos val="none"/>
        <c:spPr>
          <a:ln w="8818">
            <a:noFill/>
          </a:ln>
        </c:spPr>
        <c:crossAx val="149863528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70012878038486404"/>
          <c:y val="1.2858280355405012E-2"/>
          <c:w val="0.18933588860106837"/>
          <c:h val="6.1060652906580484E-2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 baseline="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5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2150" dirty="0" smtClean="0"/>
              <a:t>201</a:t>
            </a:r>
            <a:r>
              <a:rPr lang="en-US" sz="2150" dirty="0" smtClean="0"/>
              <a:t>7</a:t>
            </a:r>
            <a:endParaRPr lang="ru-RU" sz="2150" dirty="0"/>
          </a:p>
        </c:rich>
      </c:tx>
      <c:layout>
        <c:manualLayout>
          <c:xMode val="edge"/>
          <c:yMode val="edge"/>
          <c:x val="0.17985480924842248"/>
          <c:y val="2.6313762812265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74946738066449E-2"/>
          <c:y val="0.24257917576784291"/>
          <c:w val="0.57983855876086832"/>
          <c:h val="0.63953030984419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992</c:v>
                </c:pt>
                <c:pt idx="1">
                  <c:v>5417</c:v>
                </c:pt>
                <c:pt idx="2">
                  <c:v>1907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4277">
          <a:noFill/>
        </a:ln>
      </c:spPr>
    </c:plotArea>
    <c:legend>
      <c:legendPos val="r"/>
      <c:overlay val="0"/>
      <c:txPr>
        <a:bodyPr/>
        <a:lstStyle/>
        <a:p>
          <a:pPr>
            <a:defRPr sz="898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18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/>
              <a:t>201</a:t>
            </a:r>
            <a:r>
              <a:rPr lang="en-US" dirty="0" smtClean="0"/>
              <a:t>8</a:t>
            </a:r>
            <a:endParaRPr lang="ru-RU" dirty="0"/>
          </a:p>
        </c:rich>
      </c:tx>
      <c:layout>
        <c:manualLayout>
          <c:xMode val="edge"/>
          <c:yMode val="edge"/>
          <c:x val="0.17440555414444162"/>
          <c:y val="1.2820179655760852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sz="995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dirty="0" smtClean="0"/>
              <a:t>2019</a:t>
            </a:r>
            <a:endParaRPr lang="en-US" dirty="0"/>
          </a:p>
        </c:rich>
      </c:tx>
      <c:layout>
        <c:manualLayout>
          <c:xMode val="edge"/>
          <c:yMode val="edge"/>
          <c:x val="0.20452929232902489"/>
          <c:y val="3.5286625207885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979528051671408E-2"/>
          <c:y val="0.25410058453921991"/>
          <c:w val="0.55455377634728731"/>
          <c:h val="0.561074512071410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2"/>
            <c:bubble3D val="0"/>
            <c:spPr>
              <a:solidFill>
                <a:srgbClr val="FF99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физ лиц</c:v>
                </c:pt>
                <c:pt idx="1">
                  <c:v>Налог на имущество физ лиц</c:v>
                </c:pt>
                <c:pt idx="2">
                  <c:v>Транспортный налог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811</c:v>
                </c:pt>
                <c:pt idx="1">
                  <c:v>5885</c:v>
                </c:pt>
                <c:pt idx="2">
                  <c:v>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 w="25372">
          <a:noFill/>
        </a:ln>
      </c:spPr>
    </c:plotArea>
    <c:legend>
      <c:legendPos val="r"/>
      <c:layout>
        <c:manualLayout>
          <c:xMode val="edge"/>
          <c:yMode val="edge"/>
          <c:x val="0.63921127783555354"/>
          <c:y val="0.31786274463439818"/>
          <c:w val="0.28520180260486305"/>
          <c:h val="0.50536993686599985"/>
        </c:manualLayout>
      </c:layout>
      <c:overlay val="0"/>
      <c:txPr>
        <a:bodyPr/>
        <a:lstStyle/>
        <a:p>
          <a:pPr>
            <a:defRPr sz="994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0.79032</cdr:x>
      <cdr:y>0.1353</cdr:y>
    </cdr:from>
    <cdr:to>
      <cdr:x>0.89273</cdr:x>
      <cdr:y>0.18451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6784" y="79208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</cdr:x>
      <cdr:y>0.21429</cdr:y>
    </cdr:from>
    <cdr:to>
      <cdr:x>0.325</cdr:x>
      <cdr:y>0.28571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648072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0.075</cdr:x>
      <cdr:y>0.21429</cdr:y>
    </cdr:from>
    <cdr:to>
      <cdr:x>0.3</cdr:x>
      <cdr:y>0.28571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" y="64807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0.4375</cdr:x>
      <cdr:y>0.21429</cdr:y>
    </cdr:from>
    <cdr:to>
      <cdr:x>0.6125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60140" y="648072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0.83333</cdr:y>
    </cdr:from>
    <cdr:to>
      <cdr:x>0.55</cdr:x>
      <cdr:y>0.92857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52028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</cdr:x>
      <cdr:y>0.52381</cdr:y>
    </cdr:from>
    <cdr:to>
      <cdr:x>0.46154</cdr:x>
      <cdr:y>0.64783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9390" y="1455562"/>
          <a:ext cx="598594" cy="344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7024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0.02564</cdr:x>
      <cdr:y>0.25438</cdr:y>
    </cdr:from>
    <cdr:to>
      <cdr:x>0.18031</cdr:x>
      <cdr:y>0.35536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720080"/>
          <a:ext cx="434352" cy="2858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0.39942</cdr:x>
      <cdr:y>0.20351</cdr:y>
    </cdr:from>
    <cdr:to>
      <cdr:x>0.54138</cdr:x>
      <cdr:y>0.30448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1690" y="576064"/>
          <a:ext cx="398665" cy="2858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0.42138</cdr:x>
      <cdr:y>0.83947</cdr:y>
    </cdr:from>
    <cdr:to>
      <cdr:x>0.59722</cdr:x>
      <cdr:y>0.945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183367" y="2376264"/>
          <a:ext cx="493819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0.06747</cdr:x>
      <cdr:y>0.21389</cdr:y>
    </cdr:from>
    <cdr:to>
      <cdr:x>0.23979</cdr:x>
      <cdr:y>0.32225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4323" y="589650"/>
          <a:ext cx="496340" cy="2987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0.45159</cdr:x>
      <cdr:y>0.20896</cdr:y>
    </cdr:from>
    <cdr:to>
      <cdr:x>0.59454</cdr:x>
      <cdr:y>0.31732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300732" y="576064"/>
          <a:ext cx="411747" cy="2987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0.44992</cdr:x>
      <cdr:y>0.83586</cdr:y>
    </cdr:from>
    <cdr:to>
      <cdr:x>0.61843</cdr:x>
      <cdr:y>0.94034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295921" y="2304256"/>
          <a:ext cx="485342" cy="28803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0.26194</cdr:x>
      <cdr:y>0.52241</cdr:y>
    </cdr:from>
    <cdr:to>
      <cdr:x>0.44992</cdr:x>
      <cdr:y>0.62689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754467" y="1440160"/>
          <a:ext cx="541454" cy="288031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0.12919</cdr:x>
      <cdr:y>0.40856</cdr:y>
    </cdr:from>
    <cdr:to>
      <cdr:x>0.22679</cdr:x>
      <cdr:y>0.46573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248" y="1029320"/>
          <a:ext cx="288032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0.08039</cdr:x>
      <cdr:y>0.52289</cdr:y>
    </cdr:from>
    <cdr:to>
      <cdr:x>0.17799</cdr:x>
      <cdr:y>0.63722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232" y="1317352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0.00341</cdr:x>
      <cdr:y>0.26958</cdr:y>
    </cdr:from>
    <cdr:to>
      <cdr:x>0.2718</cdr:x>
      <cdr:y>0.36407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311" y="854190"/>
          <a:ext cx="811662" cy="299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0.02381</cdr:x>
      <cdr:y>0.79587</cdr:y>
    </cdr:from>
    <cdr:to>
      <cdr:x>0.2619</cdr:x>
      <cdr:y>0.92665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" y="2521612"/>
          <a:ext cx="720080" cy="414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0.38095</cdr:x>
      <cdr:y>0.18182</cdr:y>
    </cdr:from>
    <cdr:to>
      <cdr:x>0.57615</cdr:x>
      <cdr:y>0.26756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2064" y="576124"/>
          <a:ext cx="590321" cy="271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0.45238</cdr:x>
      <cdr:y>0.79545</cdr:y>
    </cdr:from>
    <cdr:to>
      <cdr:x>0.67198</cdr:x>
      <cdr:y>0.90978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68152" y="2520280"/>
          <a:ext cx="664140" cy="36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>
                <a:lumMod val="1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0.17551</cdr:x>
      <cdr:y>0.24637</cdr:y>
    </cdr:from>
    <cdr:to>
      <cdr:x>0.50974</cdr:x>
      <cdr:y>0.32027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80170" y="720080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0.13181</cdr:x>
      <cdr:y>0.19709</cdr:y>
    </cdr:from>
    <cdr:to>
      <cdr:x>0.46604</cdr:x>
      <cdr:y>0.271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60611" y="576064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0.09625</cdr:x>
      <cdr:y>0.19709</cdr:y>
    </cdr:from>
    <cdr:to>
      <cdr:x>0.27675</cdr:x>
      <cdr:y>0.2993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3326" y="576064"/>
          <a:ext cx="49381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0.41209</cdr:x>
      <cdr:y>0.19709</cdr:y>
    </cdr:from>
    <cdr:to>
      <cdr:x>0.55471</cdr:x>
      <cdr:y>0.2993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7422" y="576064"/>
          <a:ext cx="390178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0.49105</cdr:x>
      <cdr:y>0.76373</cdr:y>
    </cdr:from>
    <cdr:to>
      <cdr:x>0.67155</cdr:x>
      <cdr:y>0.86594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343446" y="2232248"/>
          <a:ext cx="493819" cy="2987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0.25417</cdr:x>
      <cdr:y>0.49273</cdr:y>
    </cdr:from>
    <cdr:to>
      <cdr:x>0.43467</cdr:x>
      <cdr:y>0.59494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695374" y="1440160"/>
          <a:ext cx="493819" cy="29873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3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224" y="0"/>
            <a:ext cx="29293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BDF1-BFDF-4BF4-A46E-72A04710D74A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6" y="4722815"/>
            <a:ext cx="5409874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40"/>
            <a:ext cx="29293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224" y="9444040"/>
            <a:ext cx="29293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6C77-C6DD-4DA1-B8F4-6EA535A3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566C1-A001-4A88-947E-CB0339D56E42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2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AAB08-8004-415C-8C5F-C7AC3A93E843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8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8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3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02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1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7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3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9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6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8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2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8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9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2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84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1%D1%8E%D0%B4%D0%B6%D0%B5%D1%82%20%D0%BA%D0%B0%D1%80%D1%82%D0%B8%D0%BD%D0%BA%D0%B8&amp;noreask=1&amp;img_url=http://www.novostimira.com.ua/images/news/1368695774_719.jpg&amp;pos=22&amp;rpt=simage&amp;lr=24&amp;nojs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static8.depositphotos.com/1403931/898/i/950/depositphotos_8980106-Budget-holidays.jpg&amp;p=2&amp;text=%D0%B1%D1%8E%D0%B4%D0%B6%D0%B5%D1%82%20%D0%BA%D0%B0%D1%80%D1%82%D0%B8%D0%BD%D0%BA%D0%B8&amp;noreask=1&amp;pos=68&amp;lr=24&amp;rpt=simage&amp;noj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roshkolu.ru/user/lavr63-66/file/529707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Бюджет для </a:t>
            </a:r>
            <a:r>
              <a:rPr lang="ru-RU" sz="6600" dirty="0" smtClean="0">
                <a:solidFill>
                  <a:schemeClr val="bg1"/>
                </a:solidFill>
              </a:rPr>
              <a:t>граждан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ctr">
              <a:buNone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Отчет об исполнении бюджета городского округа Котельники Московской области </a:t>
            </a:r>
          </a:p>
          <a:p>
            <a:pPr marL="137160" indent="0" algn="ctr"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 2019 год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491654"/>
          </a:xfrm>
          <a:solidFill>
            <a:schemeClr val="tx1">
              <a:lumMod val="9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Структура доходов бюджета  (%)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313469"/>
              </p:ext>
            </p:extLst>
          </p:nvPr>
        </p:nvGraphicFramePr>
        <p:xfrm>
          <a:off x="3275856" y="908719"/>
          <a:ext cx="5606887" cy="583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2952328" cy="5832648"/>
          </a:xfrm>
          <a:solidFill>
            <a:schemeClr val="tx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85750" indent="-285750">
              <a:buClrTx/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bg1"/>
                </a:solidFill>
              </a:rPr>
              <a:t>Доходы бюджета </a:t>
            </a:r>
            <a:r>
              <a:rPr lang="ru-RU" sz="1700" dirty="0" smtClean="0">
                <a:solidFill>
                  <a:schemeClr val="bg1"/>
                </a:solidFill>
              </a:rPr>
              <a:t>–поступающие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бюджета.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</a:rPr>
              <a:t>Доходы бюджета формируются в соответствии с бюджетным законодательством РФ,  законодательством о налогах и сборах и законодательством об иных обязательных платежах.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</a:rPr>
              <a:t>К доходам бюджета относятся налоговые и неналоговые доходы и безвозмездные поступления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7504" y="83178"/>
            <a:ext cx="8856984" cy="57551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1800" b="1" dirty="0" smtClean="0">
                <a:solidFill>
                  <a:schemeClr val="bg1"/>
                </a:solidFill>
              </a:rPr>
              <a:t>Исполнение по налоговым и неналоговым доходам (тыс.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815898"/>
              </p:ext>
            </p:extLst>
          </p:nvPr>
        </p:nvGraphicFramePr>
        <p:xfrm>
          <a:off x="107504" y="836713"/>
          <a:ext cx="8856984" cy="5719842"/>
        </p:xfrm>
        <a:graphic>
          <a:graphicData uri="http://schemas.openxmlformats.org/drawingml/2006/table">
            <a:tbl>
              <a:tblPr/>
              <a:tblGrid>
                <a:gridCol w="5345443"/>
                <a:gridCol w="1203723"/>
                <a:gridCol w="1174903"/>
                <a:gridCol w="1132915"/>
              </a:tblGrid>
              <a:tr h="36003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И НЕНАЛОГОВЫЕ ДОХОДЫ, в том числе: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069 189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1 075 839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695 701,0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614 800,6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88,3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8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235 118,0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240 171,0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102,1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11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Акцизы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на нефтепродукты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343,0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3 122,1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93,4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совокупный доход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124 201,0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122 432,2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98,6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имущество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331 639,0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247 267,4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Государственная пошлина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1 400,0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1 796,1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128,3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Задолженность по отмененным доходам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11,7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4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НЕНАЛОГОВЫЕ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291 974,0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188 472,1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6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174 642,0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147 114,8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84,2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5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562,5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23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31 000,0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19 947,2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64,3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3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Штрафы, санкции, возмещение ущерба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1 200,0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1 071,5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89,3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Прочие неналоговые  доходы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84 532,0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19 776,1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23,4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8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667 852,8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521 040,5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255 000,8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124 921,7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Субвенции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413 188,0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396 454,5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1 500,0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1 500,0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968670"/>
              </p:ext>
            </p:extLst>
          </p:nvPr>
        </p:nvGraphicFramePr>
        <p:xfrm>
          <a:off x="107504" y="836712"/>
          <a:ext cx="8856984" cy="5890251"/>
        </p:xfrm>
        <a:graphic>
          <a:graphicData uri="http://schemas.openxmlformats.org/drawingml/2006/table">
            <a:tbl>
              <a:tblPr/>
              <a:tblGrid>
                <a:gridCol w="5345443"/>
                <a:gridCol w="1203723"/>
                <a:gridCol w="1174903"/>
                <a:gridCol w="1132915"/>
              </a:tblGrid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019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019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И НЕНАЛОГОВЫЕ ДОХОДЫ, в том числе: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991 109,5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1 006 858,5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812 159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829 743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8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294 654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306 399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11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Акцизы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на нефтепродукты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совокупный доход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179 530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176 662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 на имущество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332 025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340 244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Государственная пошлина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0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Задолженность по отмененным доходам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4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НЕНАЛОГОВЫЕ ДОХОДЫ, из них: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178 950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177 106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6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147 587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5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23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4 674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3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Штрафы, санкции, возмещение ущерба</a:t>
                      </a: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9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Прочие неналоговые  доходы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23 951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23 272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8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723 920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712 407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189 845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188 789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Субвенции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448 396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437 783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7" marR="97" marT="1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85 679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85 679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5519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latin typeface="+mn-lt"/>
              </a:rPr>
              <a:t>Динамика поступления доходов </a:t>
            </a:r>
            <a:r>
              <a:rPr lang="ru-RU" sz="2000" b="1" dirty="0" smtClean="0">
                <a:solidFill>
                  <a:schemeClr val="bg1"/>
                </a:solidFill>
              </a:rPr>
              <a:t>(тыс.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руб.)</a:t>
            </a: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239533"/>
              </p:ext>
            </p:extLst>
          </p:nvPr>
        </p:nvGraphicFramePr>
        <p:xfrm>
          <a:off x="107504" y="836712"/>
          <a:ext cx="89395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51" y="116632"/>
            <a:ext cx="8840367" cy="86409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Межбюджетные трансферты (безвозмездные поступления) – это средства одного бюджета бюджетной системы РФ, </a:t>
            </a:r>
            <a:br>
              <a:rPr lang="ru-RU" sz="1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перечисляемые другому бюджету бюджетной системы РФ</a:t>
            </a:r>
            <a:endParaRPr lang="ru-RU" sz="18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22194"/>
            <a:ext cx="7812290" cy="3601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R="0" algn="ctr"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656136" y="1441450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1250" y="1844198"/>
            <a:ext cx="1950389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400" b="1" dirty="0" err="1" smtClean="0"/>
              <a:t>софинансирова-ния</a:t>
            </a:r>
            <a:r>
              <a:rPr lang="ru-RU" sz="1400" b="1" dirty="0" smtClean="0"/>
              <a:t> </a:t>
            </a:r>
            <a:r>
              <a:rPr lang="ru-RU" sz="1400" b="1" dirty="0"/>
              <a:t>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1127" y="1839194"/>
            <a:ext cx="1829146" cy="3678038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Дотации – межбюджетные трансферты, </a:t>
            </a:r>
            <a:r>
              <a:rPr lang="ru-RU" sz="1600" b="1" dirty="0" smtClean="0"/>
              <a:t>предоставляемые </a:t>
            </a:r>
            <a:r>
              <a:rPr lang="ru-RU" sz="1600" b="1" dirty="0"/>
              <a:t>на </a:t>
            </a:r>
            <a:r>
              <a:rPr lang="ru-RU" sz="1600" b="1" dirty="0" smtClean="0"/>
              <a:t>безвозмездной </a:t>
            </a:r>
            <a:r>
              <a:rPr lang="ru-RU" sz="1600" b="1" dirty="0"/>
              <a:t>и безвозвратной основе без установления направлений и (или) условий их </a:t>
            </a:r>
            <a:r>
              <a:rPr lang="ru-RU" sz="1600" b="1" dirty="0" smtClean="0"/>
              <a:t>использования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15536" y="1839681"/>
            <a:ext cx="2791694" cy="4278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8454" y="1839681"/>
            <a:ext cx="1744026" cy="4278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Иные межбюджетные трансферты – средства, </a:t>
            </a:r>
            <a:r>
              <a:rPr lang="ru-RU" sz="1600" b="1" dirty="0" smtClean="0"/>
              <a:t>предоставляемые </a:t>
            </a:r>
            <a:r>
              <a:rPr lang="ru-RU" sz="1600" b="1" dirty="0"/>
              <a:t>одним бюджетом бюджетной системы Российской Федерации другому бюджету бюджетной системы Российской </a:t>
            </a:r>
            <a:r>
              <a:rPr lang="ru-RU" sz="1600" b="1" dirty="0" smtClean="0"/>
              <a:t>Федерации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1266689" y="1454828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35020" y="1454828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857837" y="1454828"/>
            <a:ext cx="329711" cy="342900"/>
          </a:xfrm>
          <a:prstGeom prst="downArrow">
            <a:avLst>
              <a:gd name="adj1" fmla="val 44047"/>
              <a:gd name="adj2" fmla="val 50000"/>
            </a:avLst>
          </a:prstGeom>
          <a:solidFill>
            <a:schemeClr val="accent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59260"/>
            <a:ext cx="8568952" cy="1325524"/>
          </a:xfrm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ru-RU" sz="20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налоговых и неналоговых доходов бюджета городского округа Котельники Московской области на душу населения</a:t>
            </a:r>
          </a:p>
        </p:txBody>
      </p:sp>
      <p:pic>
        <p:nvPicPr>
          <p:cNvPr id="5" name="Picture 39" descr="Картинки по запросу фото рука и деньг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168352" cy="46332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06009"/>
              </p:ext>
            </p:extLst>
          </p:nvPr>
        </p:nvGraphicFramePr>
        <p:xfrm>
          <a:off x="3574231" y="1916832"/>
          <a:ext cx="5246241" cy="4608512"/>
        </p:xfrm>
        <a:graphic>
          <a:graphicData uri="http://schemas.openxmlformats.org/drawingml/2006/table">
            <a:tbl>
              <a:tblPr/>
              <a:tblGrid>
                <a:gridCol w="1350232"/>
                <a:gridCol w="1510645"/>
                <a:gridCol w="1192613"/>
                <a:gridCol w="1192751"/>
              </a:tblGrid>
              <a:tr h="205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наименование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населения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01.01.2019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г. (чел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сумма доходов (тыс. руб.)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 расчете на 1 жителя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17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Котельники</a:t>
                      </a: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49 023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1 718 803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35,06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489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59 150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1 859 812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31,44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829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56 376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1 783 171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31,63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03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2212" y="618518"/>
            <a:ext cx="8904284" cy="1478570"/>
          </a:xfrm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altLang="ru-RU" sz="2000" b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Предоставление налоговых льгот физическим лицам на территории городского округа Котельники Московской области  (выпадающие доходы) тыс. руб.</a:t>
            </a:r>
            <a:endParaRPr lang="ru-RU" sz="2000" b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833452"/>
              </p:ext>
            </p:extLst>
          </p:nvPr>
        </p:nvGraphicFramePr>
        <p:xfrm>
          <a:off x="457200" y="2204864"/>
          <a:ext cx="2530624" cy="277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636295"/>
              </p:ext>
            </p:extLst>
          </p:nvPr>
        </p:nvGraphicFramePr>
        <p:xfrm>
          <a:off x="3347865" y="2204864"/>
          <a:ext cx="2880320" cy="275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119387"/>
              </p:ext>
            </p:extLst>
          </p:nvPr>
        </p:nvGraphicFramePr>
        <p:xfrm>
          <a:off x="6180882" y="2060848"/>
          <a:ext cx="2735860" cy="292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2212" y="5373216"/>
            <a:ext cx="8784530" cy="120032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52044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5"/>
            <a:ext cx="8784976" cy="576062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Исполнение бюджета по расходам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00800" cy="46038"/>
          </a:xfrm>
        </p:spPr>
        <p:txBody>
          <a:bodyPr>
            <a:normAutofit fontScale="25000" lnSpcReduction="20000"/>
          </a:bodyPr>
          <a:lstStyle/>
          <a:p>
            <a:pPr marR="0" eaLnBrk="1" hangingPunct="1">
              <a:lnSpc>
                <a:spcPct val="80000"/>
              </a:lnSpc>
            </a:pPr>
            <a:endParaRPr lang="ru-RU" sz="7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41020"/>
              </p:ext>
            </p:extLst>
          </p:nvPr>
        </p:nvGraphicFramePr>
        <p:xfrm>
          <a:off x="179513" y="908720"/>
          <a:ext cx="8784976" cy="5616628"/>
        </p:xfrm>
        <a:graphic>
          <a:graphicData uri="http://schemas.openxmlformats.org/drawingml/2006/table">
            <a:tbl>
              <a:tblPr/>
              <a:tblGrid>
                <a:gridCol w="4608511"/>
                <a:gridCol w="1394519"/>
                <a:gridCol w="1358679"/>
                <a:gridCol w="1423267"/>
              </a:tblGrid>
              <a:tr h="741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(тыс.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руб.)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Отчет 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(тыс.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руб.)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6" marB="457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T="45726" marB="457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617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РАСХОДЫ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, всего</a:t>
                      </a: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1 694 003,0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1 644 397,0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97,1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639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Общегосударственные вопросы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381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714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366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27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639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Национальная оборона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200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2000,0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429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Национальная безопасность  и     правоохранительная деятельность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26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580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717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9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Национальная экономика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33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749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31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41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4,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93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Жилищно-коммунальное хозяйство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234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327,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215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717,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92,1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Охрана окружающей среды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390,0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338,0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86,7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63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Образование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747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739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301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465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Культура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и  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кинематография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76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74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8,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76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188,0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99,3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Здравоохранение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635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74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75,2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Социальная политика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45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27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2,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43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75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96,6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Физическая культура и спорт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132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40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132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341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63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Обслуживание муниципального долга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5 931,0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5 615,0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94,7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2" marR="8792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Информация по выплатам отдельным </a:t>
            </a:r>
            <a:r>
              <a:rPr lang="ru-RU" altLang="ru-RU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altLang="ru-RU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</a:br>
            <a:r>
              <a:rPr lang="ru-RU" altLang="ru-RU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категориям </a:t>
            </a:r>
            <a:r>
              <a:rPr lang="ru-RU" altLang="ru-RU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граждан </a:t>
            </a:r>
            <a:endParaRPr lang="ru-RU" sz="2400" b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733520"/>
              </p:ext>
            </p:extLst>
          </p:nvPr>
        </p:nvGraphicFramePr>
        <p:xfrm>
          <a:off x="256478" y="980728"/>
          <a:ext cx="8636003" cy="5426741"/>
        </p:xfrm>
        <a:graphic>
          <a:graphicData uri="http://schemas.openxmlformats.org/drawingml/2006/table">
            <a:tbl>
              <a:tblPr/>
              <a:tblGrid>
                <a:gridCol w="3940182"/>
                <a:gridCol w="1360151"/>
                <a:gridCol w="906768"/>
                <a:gridCol w="1330048"/>
                <a:gridCol w="1098854"/>
              </a:tblGrid>
              <a:tr h="975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Наименование меры социальной поддержки</a:t>
                      </a:r>
                    </a:p>
                  </a:txBody>
                  <a:tcPr marL="68576" marR="68576" marT="45726" marB="4572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2018 году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Количество 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в 2019 году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itchFamily="34" charset="0"/>
                        </a:rPr>
                        <a:t>Объем  расходов, тыс. руб.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51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Возмещение расходов за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найм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поднайм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1089,0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2237,0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99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12 323,0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726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11 470,0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75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9266,9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1 455,0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23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7701,4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7 661,0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99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960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957,6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207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721,0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99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2383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18 711,0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2321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15 157,0</a:t>
                      </a:r>
                    </a:p>
                  </a:txBody>
                  <a:tcPr marL="68576" marR="68576" marT="45726" marB="4572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5"/>
            <a:ext cx="8784976" cy="5760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smtClean="0">
                <a:solidFill>
                  <a:schemeClr val="bg1"/>
                </a:solidFill>
              </a:rPr>
              <a:t>Исполнение бюджета по расходам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	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Расходование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бюджетных средств </a:t>
            </a:r>
            <a:r>
              <a:rPr lang="ru-RU" sz="19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9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2019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году происходило в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условиях режима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экономного и рационального использования бюджетных средств, проведения оптимизации расходных обязательств, ограничения принятия новых расходных обязательств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9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Расходная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часть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бюджета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исполнена за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2019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 в объеме 1 644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397,0 тыс.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руб., что составило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97,1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к плану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года. 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Бюджет городского округа сохраняет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свою социальную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направленность, которая за 2019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 составила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3,4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  общего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объема расходов. Наиболее значимые объемы бюджетных ассигнований были использованы по следующим направлениям: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образование </a:t>
            </a:r>
            <a:r>
              <a:rPr lang="en-US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739 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301,0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тыс. рублей (45,0% в расходах бюджета); 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культура  </a:t>
            </a:r>
            <a:r>
              <a:rPr lang="en-US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76 </a:t>
            </a:r>
            <a:r>
              <a:rPr lang="en-US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188,0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тыс. рублей (4,6%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расходах бюджета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социальная политика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43 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752,0 тыс. рублей (2,7% </a:t>
            </a: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расходах бюджета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64" y="0"/>
            <a:ext cx="8794524" cy="98072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+mn-lt"/>
              </a:rPr>
              <a:t>Объекты общественного значения, реализуемые на территории городского округа Котельники Московской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964" y="429309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В Котельниках в </a:t>
            </a:r>
            <a:r>
              <a:rPr lang="ru-RU" alt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2019 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году </a:t>
            </a:r>
            <a:r>
              <a:rPr lang="ru-RU" sz="1200" dirty="0">
                <a:solidFill>
                  <a:schemeClr val="bg1"/>
                </a:solidFill>
              </a:rPr>
              <a:t>в рамках государственной программы Московской области </a:t>
            </a:r>
            <a:r>
              <a:rPr lang="ru-RU" sz="1200" dirty="0" smtClean="0">
                <a:solidFill>
                  <a:schemeClr val="bg1"/>
                </a:solidFill>
              </a:rPr>
              <a:t>«Строительство объектов социальной инфраструктуры» </a:t>
            </a:r>
            <a:r>
              <a:rPr lang="ru-RU" alt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завершилось  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строительство трехэтажной пристройки к средней общеобразовательной школе №2 на 300 мест. </a:t>
            </a:r>
            <a:endParaRPr lang="ru-RU" altLang="ru-RU" sz="1200" dirty="0">
              <a:solidFill>
                <a:schemeClr val="bg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В новом корпусе </a:t>
            </a:r>
            <a:r>
              <a:rPr lang="ru-RU" alt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располагаются 14 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классных помещений, три игровые развивающие комнаты для детей младшего школьного возраста, столовая с пищеблоком, а также хореографический и лекционный залы. Основное здание школы и новый корпус будут связаны между собой переходом. </a:t>
            </a:r>
            <a:endParaRPr lang="ru-RU" altLang="ru-RU" sz="1200" dirty="0">
              <a:solidFill>
                <a:schemeClr val="bg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Стоимость строительно-монтажных работ – более 1</a:t>
            </a:r>
            <a:r>
              <a:rPr lang="en-US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89</a:t>
            </a:r>
            <a:r>
              <a:rPr lang="ru-RU" alt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 млн. рублей. На 30% работы финансируются за счет средств городского бюджета, на 70% – из бюджета Московской области</a:t>
            </a:r>
            <a:r>
              <a:rPr lang="ru-RU" altLang="ru-RU" sz="1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64" y="1029060"/>
            <a:ext cx="4534302" cy="2893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062637"/>
            <a:ext cx="4176464" cy="28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86093"/>
            <a:ext cx="8075240" cy="599721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Что такое бюджет ?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11561" y="1116726"/>
            <a:ext cx="2730002" cy="15001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918597" y="1116726"/>
            <a:ext cx="2761340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другие), капитальное строительство и другие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2885836"/>
            <a:ext cx="672616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БЮДЖЕТ</a:t>
            </a:r>
            <a:r>
              <a:rPr lang="ru-RU" sz="1600" dirty="0"/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1160" y="4096263"/>
            <a:ext cx="257564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если расходная часть превышает доходную, то бюджет формируется с </a:t>
            </a:r>
            <a:r>
              <a:rPr lang="ru-RU" sz="1400" b="1" dirty="0"/>
              <a:t>ДЕФИЦИТОМ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9205" y="5857893"/>
            <a:ext cx="76493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Сбалансированность бюджета по доходам и расходам – основополагающее требование, предъявляемое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к органам, составляющим и утверждающим бюджет </a:t>
            </a:r>
          </a:p>
        </p:txBody>
      </p:sp>
      <p:pic>
        <p:nvPicPr>
          <p:cNvPr id="8214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31" y="4108821"/>
            <a:ext cx="9759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im7-tub-ru.yandex.net/i?id=45731032-5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224" y="1350848"/>
            <a:ext cx="23138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3608" y="4096263"/>
            <a:ext cx="2575641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превышение доходов над расходами образует </a:t>
            </a:r>
            <a:r>
              <a:rPr lang="ru-RU" sz="1400" b="1" dirty="0">
                <a:solidFill>
                  <a:prstClr val="black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6068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360" y="332656"/>
            <a:ext cx="8435280" cy="50405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077264"/>
              </p:ext>
            </p:extLst>
          </p:nvPr>
        </p:nvGraphicFramePr>
        <p:xfrm>
          <a:off x="143508" y="1196752"/>
          <a:ext cx="8856984" cy="54303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52329"/>
                <a:gridCol w="792088"/>
                <a:gridCol w="792088"/>
                <a:gridCol w="1008112"/>
                <a:gridCol w="3312367"/>
              </a:tblGrid>
              <a:tr h="6323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Отчет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619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Муниципальная программа  «Создание условий для оказания медицинской помощи населению городского округа Котельники Московской области на 2015-2019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7635,0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5741,7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Неполное освоение средств по мероприятию «Обеспечение полноценным питанием беременных женщин, кормящих матерей, а так же детей в возрасте до 3-х лет» связано со снижением цены контракта, сложившейся в результате</a:t>
                      </a:r>
                      <a:r>
                        <a:rPr lang="ru-RU" sz="1200" b="0" u="none" strike="noStrike" baseline="0" dirty="0" smtClean="0">
                          <a:effectLst/>
                          <a:latin typeface="+mn-lt"/>
                        </a:rPr>
                        <a:t> конкурсных процедур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532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Муниципальная программа «Культура городского округа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107784,8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7225,5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Мероприятия данной программы выполнены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в полном объему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312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Муниципальная программа «Образование городского округа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581919,4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574320,3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98,7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данной программы выполнены в полном объему</a:t>
                      </a: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9763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84,9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9006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395047"/>
              </p:ext>
            </p:extLst>
          </p:nvPr>
        </p:nvGraphicFramePr>
        <p:xfrm>
          <a:off x="161255" y="1052736"/>
          <a:ext cx="8821490" cy="556690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30625"/>
                <a:gridCol w="792088"/>
                <a:gridCol w="817321"/>
                <a:gridCol w="941131"/>
                <a:gridCol w="2940325"/>
              </a:tblGrid>
              <a:tr h="6624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мероприятия </a:t>
                      </a:r>
                      <a:r>
                        <a:rPr lang="ru-RU" sz="1200" u="none" strike="noStrike" dirty="0">
                          <a:effectLst/>
                        </a:rPr>
                        <a:t>программы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1736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Муниципальная программа «Социальная защита населения городского округа Котельники Московской области» на 2017-2021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24845,9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23665,2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95,3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По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мероприятию «Организация проведения социально значимых мероприятий, посвященных знаменательным событиям и памятным датам» экономия сложилась в результате проведения конкурсных процедур, по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м</a:t>
                      </a:r>
                      <a:r>
                        <a:rPr lang="ru-RU" sz="1200" u="none" strike="noStrike" dirty="0" smtClean="0">
                          <a:effectLst/>
                        </a:rPr>
                        <a:t>ероприятию «Социальная поддержка граждан льготных категорий и граждан, оказавшихся в трудной жизненной ситуации на основе адресного подхода» неполное освоение средств обусловлено, тем что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фактическое количество получателей выплат сложилось меньше запланированного количества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730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Муниципальная программа «Спорт в городском округе Котельники Московской области на 2017-2021 годы»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140012,5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139948,1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Мероприятия данной программы выполнены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в полном объему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7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9006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377563"/>
              </p:ext>
            </p:extLst>
          </p:nvPr>
        </p:nvGraphicFramePr>
        <p:xfrm>
          <a:off x="122533" y="1052736"/>
          <a:ext cx="8848006" cy="55403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35758"/>
                <a:gridCol w="778838"/>
                <a:gridCol w="744977"/>
                <a:gridCol w="934048"/>
                <a:gridCol w="2954385"/>
              </a:tblGrid>
              <a:tr h="665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мероприятия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069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 в городском округе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13418,5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11315,1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84,3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освоения средств обусловлено тем, что финансовое обеспечение мероприятий программы осуществлялись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593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«Экология и окружающая среда городского округа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390,0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338,3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экономией в результате проведения конкурсных процедур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526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«Безопасность городского округа Котельники Московской области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29580,2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25716,8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обусловлено: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процедур;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-не освоением резервного фонда администрации городского округа Котельники Московской области на предупреждение и ликвидацию чрезвычайных ситуаций и последствий стихийных бедствий по причине отсутствия указанных ситуаций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081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84,9</a:t>
                      </a: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9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18058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695729"/>
              </p:ext>
            </p:extLst>
          </p:nvPr>
        </p:nvGraphicFramePr>
        <p:xfrm>
          <a:off x="214324" y="980728"/>
          <a:ext cx="8712969" cy="54826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47614"/>
                <a:gridCol w="702659"/>
                <a:gridCol w="772925"/>
                <a:gridCol w="933167"/>
                <a:gridCol w="2856604"/>
              </a:tblGrid>
              <a:tr h="834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мероприятия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342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«Жилище городского округа Котельники Московской области» на 2017-2027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501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«Формирование современной комфортной городской среды городского округа Котельники Московской области» на 2018-2022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231409,9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214309,4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тем, что финансовое обеспечение мероприятий программы осуществлялось в соответствии с выполненным объемом работ, а также обусловлено 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342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«Предпринимательство  городского округа Котельники Московской области» на 2017-2021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</a:t>
                      </a: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293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«Муниципальное управление» на 2017-2021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297805,7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288275,9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 тем, что финансовое обеспечение мероприятий программы осуществлялось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153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84,9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2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568958"/>
              </p:ext>
            </p:extLst>
          </p:nvPr>
        </p:nvGraphicFramePr>
        <p:xfrm>
          <a:off x="159109" y="1124744"/>
          <a:ext cx="8848006" cy="55403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35758"/>
                <a:gridCol w="778838"/>
                <a:gridCol w="744977"/>
                <a:gridCol w="934048"/>
                <a:gridCol w="2954385"/>
              </a:tblGrid>
              <a:tr h="665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Отчет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Причины невыполнения мероприятий муниципальных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</a:rPr>
                        <a:t>мероприятия программы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069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 «Развитие инженерной инфраструктуры и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энергоэффективности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городского округа Котельники Московской области» на 2018-2022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3151,6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1770,3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56,2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освоения средств обусловлено тем, что финансовое обеспечение мероприятий программы осуществлялось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593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«Развитие и функционирование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дорожно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- транспортного комплекса городского округа Котельники Московской области на 2017-2021 годы»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22809,9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21435,3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94,0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освоения средств обусловлено тем, что финансовое обеспечение мероприятий программы осуществлялось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526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Муниципальная программа городского округа Котельники Московской области «Цифровой городской округ Котельники» на 2018-2022 годы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48756,4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47794,3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98,0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Неполное освоение средств обусловлено: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-экономией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результате проведения конкурсных процедур;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финансовое обеспечение мероприятий программы осуществлялось в соответствии с выполненным объемом работ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666" marR="2666" marT="2666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081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u="none" strike="noStrike" dirty="0">
                          <a:effectLst/>
                        </a:rPr>
                        <a:t>ИТОГО</a:t>
                      </a:r>
                      <a:endParaRPr lang="ru-RU" sz="3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29 445,0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24 992,0</a:t>
                      </a:r>
                      <a:endParaRPr lang="ru-RU" sz="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84,9</a:t>
                      </a:r>
                      <a:endParaRPr lang="ru-RU" sz="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" u="none" strike="noStrike" dirty="0">
                          <a:effectLst/>
                        </a:rPr>
                        <a:t> </a:t>
                      </a:r>
                      <a:endParaRPr lang="ru-RU" sz="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2666" marR="2666" marT="266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4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4524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управлением финансов администрации городского округа Котельники Московской области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Адрес: 140054, Московская область, г. Котельники, Дзержинское ш.,5/4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Телефон: 8(495) 554-45-08 Администрация г. Котельники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Телефон:8 (495) 559-97-55</a:t>
            </a:r>
            <a:r>
              <a:rPr lang="en-US" sz="2000" dirty="0" smtClean="0">
                <a:solidFill>
                  <a:schemeClr val="bg1"/>
                </a:solidFill>
              </a:rPr>
              <a:t>/8 (498) 553-70-77</a:t>
            </a:r>
            <a:r>
              <a:rPr lang="ru-RU" sz="2000" dirty="0" smtClean="0">
                <a:solidFill>
                  <a:schemeClr val="bg1"/>
                </a:solidFill>
              </a:rPr>
              <a:t> Управление финансов администрации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Режим работы: Понедельник-пятница с 9:00 до 18:00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Перерыв с 13:00 – 14:00 Выходные дни: суббота, воскресенье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Интернет сайт: городского округа Котельники Московской области </a:t>
            </a:r>
            <a:r>
              <a:rPr lang="en-US" sz="2000" dirty="0" smtClean="0">
                <a:solidFill>
                  <a:schemeClr val="bg1"/>
                </a:solidFill>
              </a:rPr>
              <a:t>http://www.kotelniki.ru/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5516" y="260648"/>
            <a:ext cx="8712968" cy="72008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737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05" y="428605"/>
            <a:ext cx="7772400" cy="71438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Какие бывают бюджеты?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786190"/>
            <a:ext cx="5671078" cy="50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R="0" algn="ctr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Бюджеты публично-правовых образований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74174" y="1262857"/>
            <a:ext cx="329711" cy="23821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1714501" y="1571625"/>
            <a:ext cx="2395904" cy="36988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Бюджет семьи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860495" y="1285876"/>
            <a:ext cx="725365" cy="1285875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8079591" y="1262857"/>
            <a:ext cx="675543" cy="135731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7" name="TextBox 16"/>
          <p:cNvSpPr txBox="1">
            <a:spLocks noChangeArrowheads="1"/>
          </p:cNvSpPr>
          <p:nvPr/>
        </p:nvSpPr>
        <p:spPr bwMode="auto">
          <a:xfrm>
            <a:off x="5369169" y="1643064"/>
            <a:ext cx="2697774" cy="369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Бюджет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организаций</a:t>
            </a:r>
          </a:p>
        </p:txBody>
      </p:sp>
      <p:pic>
        <p:nvPicPr>
          <p:cNvPr id="4" name="Picture 4" descr="http://im2-tub-ru.yandex.net/i?id=33932168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28" y="2000250"/>
            <a:ext cx="2074300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4440116" y="4429126"/>
            <a:ext cx="461597" cy="7143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198077" y="4429125"/>
            <a:ext cx="446943" cy="5715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48097" y="4429126"/>
            <a:ext cx="446942" cy="10715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60495" y="5072075"/>
            <a:ext cx="252453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Российской Федерации </a:t>
            </a:r>
            <a:r>
              <a:rPr lang="ru-RU" sz="1400" dirty="0">
                <a:solidFill>
                  <a:schemeClr val="bg1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8801" y="5214951"/>
            <a:ext cx="2703654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субъектов Российской Федерации </a:t>
            </a:r>
            <a:r>
              <a:rPr lang="ru-RU" sz="1400" dirty="0">
                <a:solidFill>
                  <a:schemeClr val="bg1"/>
                </a:solidFill>
              </a:rPr>
              <a:t>(региональные бюджеты, бюджеты территориальных фондов ОМС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16226" y="5572141"/>
            <a:ext cx="2307997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муниципальных образований </a:t>
            </a:r>
            <a:r>
              <a:rPr lang="ru-RU" sz="1400" dirty="0">
                <a:solidFill>
                  <a:schemeClr val="bg1"/>
                </a:solidFill>
              </a:rPr>
              <a:t>(местные бюджеты)</a:t>
            </a:r>
          </a:p>
        </p:txBody>
      </p:sp>
      <p:pic>
        <p:nvPicPr>
          <p:cNvPr id="924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69" y="2071688"/>
            <a:ext cx="2135066" cy="15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7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931" y="116633"/>
            <a:ext cx="8508549" cy="576063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Гражданин, его участие в бюджетном процессе</a:t>
            </a:r>
            <a:endParaRPr lang="ru-RU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554030" y="1769760"/>
            <a:ext cx="6299710" cy="51375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R="0" algn="ctr"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</a:rPr>
              <a:t>Помогает формировать доходную  часть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9" y="836712"/>
            <a:ext cx="50551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 как налогоплательщик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1297" y="2567113"/>
            <a:ext cx="690517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>
            <a:off x="179512" y="4052869"/>
            <a:ext cx="8751169" cy="923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27982" y="1507261"/>
            <a:ext cx="446943" cy="21431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38205" y="3498571"/>
            <a:ext cx="446943" cy="42862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6" name="Picture 6" descr="школа - Елена Анатольевна Лаврентьева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53" y="5455075"/>
            <a:ext cx="1850371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" descr="http://susanin.udm.ru/upload/iblock/0dd/0dddb4aa298f7035929ff90ec013d1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05" y="5455075"/>
            <a:ext cx="176652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" descr="http://www.culturemap.ru/upload/img/73_14.1100776242.89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2" y="5445224"/>
            <a:ext cx="194603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6" descr="http://www.kazan-day.ru/www/news/2014/2/1213500.4140327_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3"/>
            <a:ext cx="189474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96945" cy="563231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/>
              <a:t>Исполнение бюджета </a:t>
            </a:r>
            <a:r>
              <a:rPr lang="ru-RU" dirty="0"/>
              <a:t>– процесс сбора и учета доходов, и осуществление расходов на основе сводной бюджетной росписи и кассового плана. </a:t>
            </a:r>
          </a:p>
          <a:p>
            <a:pPr algn="just">
              <a:defRPr/>
            </a:pPr>
            <a:r>
              <a:rPr lang="ru-RU" b="1" dirty="0"/>
              <a:t>Исполнение бюджета </a:t>
            </a:r>
            <a:r>
              <a:rPr lang="ru-RU" dirty="0"/>
              <a:t>– это этап бюджетного процесса, который начинается с момента утверждения решения о бюджете и продолжается в течение финансового года. Можно выделить следующие этапы этого процесса: 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i="1" dirty="0"/>
              <a:t>исполнение бюджета по доходам </a:t>
            </a:r>
            <a:r>
              <a:rPr lang="ru-RU" dirty="0"/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платежей. 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b="1" i="1" dirty="0"/>
              <a:t>исполнение по расходам </a:t>
            </a:r>
            <a:r>
              <a:rPr lang="ru-RU" dirty="0"/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>
              <a:defRPr/>
            </a:pPr>
            <a:r>
              <a:rPr lang="ru-RU" b="1" i="1" dirty="0"/>
              <a:t>Составление и утверждение отчета об исполнении бюджета </a:t>
            </a:r>
            <a:r>
              <a:rPr lang="ru-RU" dirty="0"/>
              <a:t>является важной формой контроля за исполнением бюджета.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25068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50" y="116632"/>
            <a:ext cx="8856984" cy="908720"/>
          </a:xfrm>
          <a:solidFill>
            <a:schemeClr val="tx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Показатели  социально-экономического развития городского округа Котельники Московской области за 2019 год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15" y="1484784"/>
            <a:ext cx="879351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78" y="332656"/>
            <a:ext cx="8917913" cy="720080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Основные характеристики бюджета городского округа </a:t>
            </a:r>
            <a:b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Котельники Московской области за 2019 год</a:t>
            </a:r>
            <a:endParaRPr lang="ru-RU" sz="2000" cap="non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011017"/>
              </p:ext>
            </p:extLst>
          </p:nvPr>
        </p:nvGraphicFramePr>
        <p:xfrm>
          <a:off x="107504" y="1484783"/>
          <a:ext cx="8928991" cy="4681497"/>
        </p:xfrm>
        <a:graphic>
          <a:graphicData uri="http://schemas.openxmlformats.org/drawingml/2006/table">
            <a:tbl>
              <a:tblPr/>
              <a:tblGrid>
                <a:gridCol w="4946167"/>
                <a:gridCol w="1480526"/>
                <a:gridCol w="1410025"/>
                <a:gridCol w="1092273"/>
              </a:tblGrid>
              <a:tr h="1660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                                                                                                                        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(тыс. рублей)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Отчет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03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Общий объем доходов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  из них: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714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723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718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803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100,2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налоговые 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и неналоговые доходы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991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109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,0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006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858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,5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,6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26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безвозмездные поступления из других бюджетов  бюджетной системы РФ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723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614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,1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711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944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,9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98,4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8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Общий объем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расходов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694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002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,5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644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396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97,1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795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Дефицит бюджета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-20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721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-74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406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8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Источники финансирования дефицита бюджета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-7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487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,3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-54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406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,8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дефицита к налоговым и неналоговым доходам</a:t>
                      </a: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0,06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791" marR="8791" marT="95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4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3981" y="31751"/>
            <a:ext cx="7748954" cy="588963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000" y="692697"/>
            <a:ext cx="8640000" cy="4197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Доходы – расходы = дефицит / профицит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735" y="1169824"/>
            <a:ext cx="8640000" cy="451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Доходы &gt; Расходы, то складывается профицит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000" y="1700809"/>
            <a:ext cx="8640000" cy="416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Доходы &lt; Расходы, то складывается дефицит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827" y="2173521"/>
            <a:ext cx="8639908" cy="186213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ts val="234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 случае возникновения дефицита предусматриваются источники на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его </a:t>
            </a: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покрытие: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кредиты кредитных организаций в валюте Российской 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бюджетные кредиты от других бюджетов бюджетной системы Российской 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изменение остатков средств на счетах по учету средств бюджета;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иные источники внутреннего финансирования дефицитов бюджетов (средства от продажи акций и иных форм участия в капитале, находящихся в собственности  муниципального района).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23710"/>
              </p:ext>
            </p:extLst>
          </p:nvPr>
        </p:nvGraphicFramePr>
        <p:xfrm>
          <a:off x="251520" y="4138614"/>
          <a:ext cx="8640434" cy="2636837"/>
        </p:xfrm>
        <a:graphic>
          <a:graphicData uri="http://schemas.openxmlformats.org/drawingml/2006/table">
            <a:tbl>
              <a:tblPr/>
              <a:tblGrid>
                <a:gridCol w="6295711"/>
                <a:gridCol w="1210180"/>
                <a:gridCol w="1134543"/>
              </a:tblGrid>
              <a:tr h="728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Источники финансирования дефицита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План 2019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год,     тыс. 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Отчет 2019 год,   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тыс. 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06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86 766,3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80 000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8201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бюджетные кредиты от других бюджетов бюджетной системы Российской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Федерации (привлечение кредита);(- 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57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-7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487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-54 406,8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24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Всего источники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финансирования дефицита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7 487,3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-54 406,8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568952" cy="1331276"/>
          </a:xfrm>
          <a:solidFill>
            <a:schemeClr val="tx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Доходы бюджета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безвозмездные поступления </a:t>
            </a:r>
            <a:r>
              <a:rPr lang="ru-RU" sz="2000" dirty="0">
                <a:solidFill>
                  <a:schemeClr val="bg1"/>
                </a:solidFill>
              </a:rPr>
              <a:t>денежных средств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575"/>
            <a:ext cx="2176097" cy="66675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R="0"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НАЛОГОВЫЕ ДОХОДЫ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2068" y="2080994"/>
            <a:ext cx="2447249" cy="646331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НЕНАЛОГОВЫЕ ДОХОДЫ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4174" y="2034273"/>
            <a:ext cx="24593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БЕЗВОЗМЕЗДНЫЕ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ПОСТУПЛЕНИЯ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34579"/>
              </p:ext>
            </p:extLst>
          </p:nvPr>
        </p:nvGraphicFramePr>
        <p:xfrm>
          <a:off x="755577" y="3068638"/>
          <a:ext cx="2176096" cy="2952750"/>
        </p:xfrm>
        <a:graphic>
          <a:graphicData uri="http://schemas.openxmlformats.org/drawingml/2006/table">
            <a:tbl>
              <a:tblPr/>
              <a:tblGrid>
                <a:gridCol w="2176096"/>
              </a:tblGrid>
              <a:tr h="2952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 в бюджет от уплаты налогов, установленных Налоговым кодексом РФ           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8776"/>
              </p:ext>
            </p:extLst>
          </p:nvPr>
        </p:nvGraphicFramePr>
        <p:xfrm>
          <a:off x="3512069" y="3068638"/>
          <a:ext cx="2447248" cy="3001962"/>
        </p:xfrm>
        <a:graphic>
          <a:graphicData uri="http://schemas.openxmlformats.org/drawingml/2006/table">
            <a:tbl>
              <a:tblPr/>
              <a:tblGrid>
                <a:gridCol w="2447248"/>
              </a:tblGrid>
              <a:tr h="3001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 от 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уплаты других платежей и сборов,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штрафов за нарушение законодательства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26230"/>
              </p:ext>
            </p:extLst>
          </p:nvPr>
        </p:nvGraphicFramePr>
        <p:xfrm>
          <a:off x="6284175" y="3068638"/>
          <a:ext cx="2459350" cy="2952750"/>
        </p:xfrm>
        <a:graphic>
          <a:graphicData uri="http://schemas.openxmlformats.org/drawingml/2006/table">
            <a:tbl>
              <a:tblPr/>
              <a:tblGrid>
                <a:gridCol w="2459350"/>
              </a:tblGrid>
              <a:tr h="2952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поступления от других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бюджетов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трансферты)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8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12026</TotalTime>
  <Words>2611</Words>
  <Application>Microsoft Office PowerPoint</Application>
  <PresentationFormat>Экран (4:3)</PresentationFormat>
  <Paragraphs>548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Calibri</vt:lpstr>
      <vt:lpstr>Cambria</vt:lpstr>
      <vt:lpstr>Constantia</vt:lpstr>
      <vt:lpstr>Tahoma</vt:lpstr>
      <vt:lpstr>Times New Roman</vt:lpstr>
      <vt:lpstr>Trebuchet MS</vt:lpstr>
      <vt:lpstr>Tw Cen MT</vt:lpstr>
      <vt:lpstr>Verdana</vt:lpstr>
      <vt:lpstr>Wingdings</vt:lpstr>
      <vt:lpstr>Wingdings 2</vt:lpstr>
      <vt:lpstr>Контур</vt:lpstr>
      <vt:lpstr>Бюджет для граждан </vt:lpstr>
      <vt:lpstr>Что такое бюджет ?</vt:lpstr>
      <vt:lpstr>Какие бывают бюджеты?</vt:lpstr>
      <vt:lpstr>Гражданин, его участие в бюджетном процессе</vt:lpstr>
      <vt:lpstr>Презентация PowerPoint</vt:lpstr>
      <vt:lpstr>Показатели  социально-экономического развития городского округа Котельники Московской области за 2019 год</vt:lpstr>
      <vt:lpstr>Основные характеристики бюджета городского округа  Котельники Московской области за 2019 год</vt:lpstr>
      <vt:lpstr>Презентация PowerPoint</vt:lpstr>
      <vt:lpstr>Доходы бюджета  безвозмездные поступления денежных средств  в бюджет</vt:lpstr>
      <vt:lpstr>Структура доходов бюджета  (%)</vt:lpstr>
      <vt:lpstr>Исполнение по налоговым и неналоговым доходам (тыс. руб.)</vt:lpstr>
      <vt:lpstr>Динамика поступления доходов (тыс. руб.)</vt:lpstr>
      <vt:lpstr>Межбюджетные трансферты (безвозмездные поступления) – это средства одного бюджета бюджетной системы РФ,  перечисляемые другому бюджету бюджетной системы РФ</vt:lpstr>
      <vt:lpstr>Объем налоговых и неналоговых доходов бюджета городского округа Котельники Московской области на душу населения</vt:lpstr>
      <vt:lpstr>Предоставление налоговых льгот физическим лицам на территории городского округа Котельники Московской области  (выпадающие доходы) тыс. руб.</vt:lpstr>
      <vt:lpstr>Исполнение бюджета по расходам</vt:lpstr>
      <vt:lpstr>Информация по выплатам отдельным  категориям граждан </vt:lpstr>
      <vt:lpstr>Презентация PowerPoint</vt:lpstr>
      <vt:lpstr>Объекты общественного значения, реализуемые на территории городского округа Котельники Московской области</vt:lpstr>
      <vt:lpstr>Исполнение по муниципальным программам</vt:lpstr>
      <vt:lpstr>Исполнение по муниципальным программам</vt:lpstr>
      <vt:lpstr>Исполнение по муниципальным программам</vt:lpstr>
      <vt:lpstr>Исполнение по муниципальным программам</vt:lpstr>
      <vt:lpstr>Исполнение по муниципальным программам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Матыцина О.В.</dc:creator>
  <cp:lastModifiedBy>Матыцина О.В.</cp:lastModifiedBy>
  <cp:revision>912</cp:revision>
  <cp:lastPrinted>2020-07-24T12:07:32Z</cp:lastPrinted>
  <dcterms:modified xsi:type="dcterms:W3CDTF">2020-07-24T12:29:57Z</dcterms:modified>
</cp:coreProperties>
</file>